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8"/>
  </p:notesMasterIdLst>
  <p:handoutMasterIdLst>
    <p:handoutMasterId r:id="rId19"/>
  </p:handoutMasterIdLst>
  <p:sldIdLst>
    <p:sldId id="289" r:id="rId2"/>
    <p:sldId id="257" r:id="rId3"/>
    <p:sldId id="276" r:id="rId4"/>
    <p:sldId id="277" r:id="rId5"/>
    <p:sldId id="278" r:id="rId6"/>
    <p:sldId id="280" r:id="rId7"/>
    <p:sldId id="285" r:id="rId8"/>
    <p:sldId id="282" r:id="rId9"/>
    <p:sldId id="287" r:id="rId10"/>
    <p:sldId id="273" r:id="rId11"/>
    <p:sldId id="283" r:id="rId12"/>
    <p:sldId id="284" r:id="rId13"/>
    <p:sldId id="266" r:id="rId14"/>
    <p:sldId id="274" r:id="rId15"/>
    <p:sldId id="271" r:id="rId16"/>
    <p:sldId id="275" r:id="rId17"/>
  </p:sldIdLst>
  <p:sldSz cx="9144000" cy="6858000" type="screen4x3"/>
  <p:notesSz cx="6858000" cy="9144000"/>
  <p:defaultTextStyle>
    <a:defPPr>
      <a:defRPr lang="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64E"/>
    <a:srgbClr val="1BCFE9"/>
    <a:srgbClr val="0EAE9F"/>
    <a:srgbClr val="FFD500"/>
    <a:srgbClr val="13B09B"/>
    <a:srgbClr val="0290F8"/>
    <a:srgbClr val="FE59D0"/>
    <a:srgbClr val="F55455"/>
    <a:srgbClr val="FF9732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4"/>
    <p:restoredTop sz="94613"/>
  </p:normalViewPr>
  <p:slideViewPr>
    <p:cSldViewPr snapToGrid="0" snapToObjects="1">
      <p:cViewPr varScale="1">
        <p:scale>
          <a:sx n="140" d="100"/>
          <a:sy n="140" d="100"/>
        </p:scale>
        <p:origin x="92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17FC0B62-6AB2-3F4C-82D1-487086EEDC5B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221709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7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AD8D3-E332-F242-B214-08F1D458EB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9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F6F12-893A-6745-9F24-AFFE20B9572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ADD1D1-A078-EA48-8C96-4ACF0A232A59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8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D2D61-E631-F640-AD2F-25B09D8816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BF8B6-E637-BD45-89FC-62EC2D7F9B47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5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E725-927F-084E-ABF2-E5DF9703A9F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73D377-6F4E-5740-9863-C9686F353EB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9FD1C-298F-D045-8D5C-DCE90A80FDAC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7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EEB3B-693B-B944-8197-048CB8A2E2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3B0F3-F302-0C40-833A-5E5235928ABE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4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0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548ACA-74B5-7942-BD2A-91615F28F39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32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>
            <a:normAutofit/>
          </a:bodyPr>
          <a:lstStyle/>
          <a:p>
            <a:r>
              <a:rPr lang="nl-NL" dirty="0"/>
              <a:t>Inleiding tot SPIKE PRIME/ROBOT INVENTOR HUB en software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SANJAY AND ARVIND SESHAN</a:t>
            </a: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</p:spTree>
    <p:extLst>
      <p:ext uri="{BB962C8B-B14F-4D97-AF65-F5344CB8AC3E}">
        <p14:creationId xmlns:p14="http://schemas.microsoft.com/office/powerpoint/2010/main" val="121763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UITBREIDINGEN: MEER BLOKKEN TOEVOEGEN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nl" sz="1600" dirty="0"/>
              <a:t>Wanneer u een van beide software opent, zijn niet alle beschikbare blokken ingeschakeld.</a:t>
            </a:r>
          </a:p>
          <a:p>
            <a:r>
              <a:rPr lang="nl" sz="1600" dirty="0"/>
              <a:t>Klik op het pictogram Extensies onder aan het blokpaletpaneel</a:t>
            </a:r>
          </a:p>
          <a:p>
            <a:r>
              <a:rPr lang="nl" sz="1600" dirty="0"/>
              <a:t>In onze lessen zullen we vaak ‘Meer Motoren’ en ‘Meer Beweging’ gebruiken</a:t>
            </a:r>
          </a:p>
          <a:p>
            <a:r>
              <a:rPr lang="nl" sz="1600" dirty="0"/>
              <a:t>Deze blokken verschijnen na het downloaden als afzonderlijke tabbladen in het programmeerpalet.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D2089-8387-B844-B653-E16926E8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21" y="3243995"/>
            <a:ext cx="4369901" cy="2871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CB89D-1FF9-784B-A9FF-EBD97684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3183048"/>
            <a:ext cx="4158967" cy="31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53F2660-FAA7-0079-2C91-E54F8BE9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34" y="1140006"/>
            <a:ext cx="6133617" cy="50831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Programmeerdoek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4"/>
            <a:ext cx="1911040" cy="277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Blok palet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224270" y="4155989"/>
            <a:ext cx="179010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Downloaden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2116466" y="1387027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497397" y="1424699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497397" y="1869639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98" y="1988361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224270" y="4432988"/>
            <a:ext cx="1790102" cy="1285006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5"/>
            <a:ext cx="1928474" cy="5024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556787" y="1698664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Hub-dashboard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363042" y="1234758"/>
            <a:ext cx="262146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Op het hoofdprogrammeercanvas maakt u elk programma (genaamd 'Project')</a:t>
            </a:r>
          </a:p>
          <a:p>
            <a:r>
              <a:rPr lang="nl" dirty="0"/>
              <a:t>Alle programmeerblokken bevinden zich op het blokpallet aan de linkerkant</a:t>
            </a:r>
          </a:p>
          <a:p>
            <a:r>
              <a:rPr lang="nl" dirty="0"/>
              <a:t>Met het Connect-pictogram krijgt u toegang tot het Hub Dashboard</a:t>
            </a:r>
          </a:p>
          <a:p>
            <a:r>
              <a:rPr lang="nl" dirty="0"/>
              <a:t>Met het downloadpictogram kunt u de downloadmodus kiezen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5" y="5790662"/>
            <a:ext cx="989415" cy="453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661718" y="5287936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31417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Downloaden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322328" y="588511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Stoppen en spelen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HUB-DASHBOARD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870584" cy="5082601"/>
          </a:xfrm>
        </p:spPr>
        <p:txBody>
          <a:bodyPr>
            <a:normAutofit fontScale="92500" lnSpcReduction="10000"/>
          </a:bodyPr>
          <a:lstStyle/>
          <a:p>
            <a:r>
              <a:rPr lang="nl" dirty="0"/>
              <a:t>U moet uw Hub aansluiten om toegang te krijgen tot dit gedeelte (klik op het kleine Hub-pictogram)</a:t>
            </a:r>
          </a:p>
          <a:p>
            <a:r>
              <a:rPr lang="nl" dirty="0"/>
              <a:t>Dit gedeelte is erg handig voor:</a:t>
            </a:r>
          </a:p>
          <a:p>
            <a:pPr lvl="1"/>
            <a:r>
              <a:rPr lang="nl" dirty="0"/>
              <a:t>Batterijniveau controleren</a:t>
            </a:r>
          </a:p>
          <a:p>
            <a:pPr lvl="1"/>
            <a:r>
              <a:rPr lang="nl" dirty="0"/>
              <a:t>Hub OS-versie</a:t>
            </a:r>
          </a:p>
          <a:p>
            <a:pPr lvl="1"/>
            <a:r>
              <a:rPr lang="nl" dirty="0"/>
              <a:t>Gyrosensorwaarden</a:t>
            </a:r>
          </a:p>
          <a:p>
            <a:pPr lvl="1"/>
            <a:r>
              <a:rPr lang="nl" dirty="0"/>
              <a:t>Bekijk welke motoren en sensoren zijn aangesloten</a:t>
            </a:r>
          </a:p>
          <a:p>
            <a:pPr lvl="1"/>
            <a:r>
              <a:rPr lang="nl" dirty="0"/>
              <a:t>Ontvang realtime waarden van de motoren en sensoren</a:t>
            </a:r>
          </a:p>
          <a:p>
            <a:r>
              <a:rPr lang="nl" dirty="0"/>
              <a:t>Door op de drie puntjes (…) te klikken, kunt u uw but hernoemen en resetten en uw motoren kalibreren</a:t>
            </a:r>
          </a:p>
          <a:p>
            <a:r>
              <a:rPr lang="nl" dirty="0"/>
              <a:t>Programma's beheren heeft een lijst met alle programma's op de Hub (maximaal 20). Gebruik dit gedeelte om de volgorde van de programma's te wijzigen.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80" y="1228155"/>
            <a:ext cx="3159424" cy="245395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F42911-43F9-1341-A409-48A6A93E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58" y="3800934"/>
            <a:ext cx="3221853" cy="2421674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7DF15A-E233-1742-AE3A-E14CA1DF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52" y="3756274"/>
            <a:ext cx="1024831" cy="9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BLOKPALETOVERZICHT VOOR SPIKE PRIME &amp; ROBOT INVENTOR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88409" y="3897965"/>
            <a:ext cx="634340" cy="36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64C30C-9896-1241-8B70-14553048594C}"/>
              </a:ext>
            </a:extLst>
          </p:cNvPr>
          <p:cNvSpPr txBox="1"/>
          <p:nvPr/>
        </p:nvSpPr>
        <p:spPr>
          <a:xfrm>
            <a:off x="5263404" y="1084557"/>
            <a:ext cx="3792184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095F4"/>
                </a:solidFill>
              </a:rPr>
              <a:t>Motoren – </a:t>
            </a:r>
            <a:r>
              <a:rPr lang="nl" sz="1100" dirty="0"/>
              <a:t>Bedien een individuele motor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15FCF"/>
                </a:solidFill>
              </a:rPr>
              <a:t>Beweging – </a:t>
            </a:r>
            <a:r>
              <a:rPr lang="nl" sz="1100" dirty="0"/>
              <a:t>Bedien twee motoren tegelijk met synchronisatie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955BF3"/>
                </a:solidFill>
              </a:rPr>
              <a:t>Licht – </a:t>
            </a:r>
            <a:r>
              <a:rPr lang="nl" sz="1100" dirty="0"/>
              <a:t>Programmeer de 5X5-matrix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C16EE8"/>
                </a:solidFill>
              </a:rPr>
              <a:t>Geluid – </a:t>
            </a:r>
            <a:r>
              <a:rPr lang="nl" sz="1100" dirty="0"/>
              <a:t>Speel een geluid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5C800"/>
                </a:solidFill>
              </a:rPr>
              <a:t>Evenementen – </a:t>
            </a:r>
            <a:r>
              <a:rPr lang="nl" sz="1100" dirty="0"/>
              <a:t>Acties uitvoeren op basis van gebeurtenissen (bijv. sensor of timer)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FB31D"/>
                </a:solidFill>
              </a:rPr>
              <a:t>Controle – </a:t>
            </a:r>
            <a:r>
              <a:rPr lang="nl" sz="1100" dirty="0"/>
              <a:t>Loops, if/else-instructies, etc.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1BCFE9"/>
                </a:solidFill>
              </a:rPr>
              <a:t>Sensoren – </a:t>
            </a:r>
            <a:r>
              <a:rPr lang="nl" sz="1100" dirty="0"/>
              <a:t>Lees een sensorwaarde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2B64E"/>
                </a:solidFill>
              </a:rPr>
              <a:t>Exploitanten – </a:t>
            </a:r>
            <a:r>
              <a:rPr lang="nl" sz="1100" dirty="0"/>
              <a:t>Wiskunde en logica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F9732"/>
                </a:solidFill>
              </a:rPr>
              <a:t>Variabelen – </a:t>
            </a:r>
            <a:r>
              <a:rPr lang="nl" sz="1100" dirty="0"/>
              <a:t>Sla gegevens op in een variabele of lijst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55455"/>
                </a:solidFill>
              </a:rPr>
              <a:t>Mijn blokken – </a:t>
            </a:r>
            <a:r>
              <a:rPr lang="nl" sz="1100" dirty="0"/>
              <a:t>Op maat gedefinieerde blokken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E59D0"/>
                </a:solidFill>
              </a:rPr>
              <a:t>Meer beweging – </a:t>
            </a:r>
            <a:r>
              <a:rPr lang="nl" sz="1100" dirty="0"/>
              <a:t>Extra bewegingsblokken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290F8"/>
                </a:solidFill>
              </a:rPr>
              <a:t>Meer motoren – </a:t>
            </a:r>
            <a:r>
              <a:rPr lang="nl" sz="1100" dirty="0"/>
              <a:t>Extra motorblokken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13B09B"/>
                </a:solidFill>
              </a:rPr>
              <a:t>Weermanager – </a:t>
            </a:r>
            <a:r>
              <a:rPr lang="nl" sz="1100" dirty="0"/>
              <a:t>Toegang tot weersinformatie en voorspellingen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EAE9F"/>
                </a:solidFill>
              </a:rPr>
              <a:t>Muziek – </a:t>
            </a:r>
            <a:r>
              <a:rPr lang="nl" sz="1100" dirty="0"/>
              <a:t>Speel muzieknoten en selecteer een instrument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FF0000"/>
                </a:solidFill>
              </a:rPr>
              <a:t>Modelblokken </a:t>
            </a:r>
            <a:r>
              <a:rPr lang="nl" sz="1100" dirty="0"/>
              <a:t>– Codeerblokken voor 5 ingebouwde modellen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2B64E"/>
                </a:solidFill>
              </a:rPr>
              <a:t>DualShock 4-controller</a:t>
            </a:r>
          </a:p>
          <a:p>
            <a:pPr>
              <a:lnSpc>
                <a:spcPct val="150000"/>
              </a:lnSpc>
            </a:pPr>
            <a:r>
              <a:rPr lang="nl" sz="1100" b="1" dirty="0">
                <a:solidFill>
                  <a:srgbClr val="02B64E"/>
                </a:solidFill>
              </a:rPr>
              <a:t>Xbox One-controller</a:t>
            </a:r>
          </a:p>
          <a:p>
            <a:pPr>
              <a:spcAft>
                <a:spcPts val="600"/>
              </a:spcAft>
            </a:pPr>
            <a:endParaRPr lang="en-US" sz="11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86556B-8859-8F44-823D-1C157D3B5F34}"/>
              </a:ext>
            </a:extLst>
          </p:cNvPr>
          <p:cNvCxnSpPr>
            <a:cxnSpLocks/>
          </p:cNvCxnSpPr>
          <p:nvPr/>
        </p:nvCxnSpPr>
        <p:spPr>
          <a:xfrm>
            <a:off x="332440" y="4337824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DA4388-8895-1F40-AB84-7BB9D78F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761567" y="3897965"/>
            <a:ext cx="634340" cy="3651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FB7BC-0952-584C-9C2E-170090C0F97D}"/>
              </a:ext>
            </a:extLst>
          </p:cNvPr>
          <p:cNvCxnSpPr>
            <a:cxnSpLocks/>
          </p:cNvCxnSpPr>
          <p:nvPr/>
        </p:nvCxnSpPr>
        <p:spPr>
          <a:xfrm>
            <a:off x="5005598" y="4337824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2D55F6-74C8-7D4B-92EE-DCB6C38AD95E}"/>
              </a:ext>
            </a:extLst>
          </p:cNvPr>
          <p:cNvSpPr txBox="1"/>
          <p:nvPr/>
        </p:nvSpPr>
        <p:spPr>
          <a:xfrm rot="16200000">
            <a:off x="-408709" y="2166632"/>
            <a:ext cx="149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SPIKE PRIME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B720D-7DDD-5443-87B8-9FFEA5BA7097}"/>
              </a:ext>
            </a:extLst>
          </p:cNvPr>
          <p:cNvSpPr txBox="1"/>
          <p:nvPr/>
        </p:nvSpPr>
        <p:spPr>
          <a:xfrm rot="16200000">
            <a:off x="3986176" y="2447278"/>
            <a:ext cx="218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ROBOT-UITVINDER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502" y="1084557"/>
            <a:ext cx="4397976" cy="50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095F4"/>
                </a:solidFill>
                <a:latin typeface="+mj-lt"/>
              </a:rPr>
              <a:t>Motoren – </a:t>
            </a:r>
            <a:r>
              <a:rPr lang="nl" sz="1200" dirty="0">
                <a:latin typeface="+mj-lt"/>
              </a:rPr>
              <a:t>Bedien een individuele motor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15FCF"/>
                </a:solidFill>
                <a:latin typeface="+mj-lt"/>
              </a:rPr>
              <a:t>Beweging – </a:t>
            </a:r>
            <a:r>
              <a:rPr lang="nl" sz="1200" dirty="0">
                <a:latin typeface="+mj-lt"/>
              </a:rPr>
              <a:t>Bedien twee motoren tegelijk met synchronisatie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955BF3"/>
                </a:solidFill>
                <a:latin typeface="+mj-lt"/>
              </a:rPr>
              <a:t>Licht – </a:t>
            </a:r>
            <a:r>
              <a:rPr lang="nl" sz="1200" dirty="0">
                <a:latin typeface="+mj-lt"/>
              </a:rPr>
              <a:t>Programmeer de 5X5-matrix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C16EE8"/>
                </a:solidFill>
                <a:latin typeface="+mj-lt"/>
              </a:rPr>
              <a:t>Geluid – </a:t>
            </a:r>
            <a:r>
              <a:rPr lang="nl" sz="1200" dirty="0">
                <a:latin typeface="+mj-lt"/>
              </a:rPr>
              <a:t>Speel een geluid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5C800"/>
                </a:solidFill>
                <a:latin typeface="+mj-lt"/>
              </a:rPr>
              <a:t>Evenementen – </a:t>
            </a:r>
            <a:r>
              <a:rPr lang="nl" sz="1200" dirty="0">
                <a:latin typeface="+mj-lt"/>
              </a:rPr>
              <a:t>Acties uitvoeren op basis van gebeurtenissen (bijv. sensor of timer)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FB31D"/>
                </a:solidFill>
                <a:latin typeface="+mj-lt"/>
              </a:rPr>
              <a:t>Controle – </a:t>
            </a:r>
            <a:r>
              <a:rPr lang="nl" sz="1200" dirty="0">
                <a:latin typeface="+mj-lt"/>
              </a:rPr>
              <a:t>Loops, if/else-instructies, etc.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1BCFE9"/>
                </a:solidFill>
                <a:latin typeface="+mj-lt"/>
              </a:rPr>
              <a:t>Sensoren – </a:t>
            </a:r>
            <a:r>
              <a:rPr lang="nl" sz="1200" dirty="0">
                <a:latin typeface="+mj-lt"/>
              </a:rPr>
              <a:t>Lees een sensorwaarde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2B64E"/>
                </a:solidFill>
                <a:latin typeface="+mj-lt"/>
              </a:rPr>
              <a:t>Exploitanten – </a:t>
            </a:r>
            <a:r>
              <a:rPr lang="nl" sz="1200" dirty="0">
                <a:latin typeface="+mj-lt"/>
              </a:rPr>
              <a:t>Wiskunde en logica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F9732"/>
                </a:solidFill>
                <a:latin typeface="+mj-lt"/>
              </a:rPr>
              <a:t>Variabelen – </a:t>
            </a:r>
            <a:r>
              <a:rPr lang="nl" sz="1200" dirty="0">
                <a:latin typeface="+mj-lt"/>
              </a:rPr>
              <a:t>Sla gegevens op in een variabele of lijst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55455"/>
                </a:solidFill>
                <a:latin typeface="+mj-lt"/>
              </a:rPr>
              <a:t>Mijn blokken – </a:t>
            </a:r>
            <a:r>
              <a:rPr lang="nl" sz="1200" dirty="0">
                <a:latin typeface="+mj-lt"/>
              </a:rPr>
              <a:t>Op maat gedefinieerde blokken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FE59D0"/>
                </a:solidFill>
                <a:latin typeface="+mj-lt"/>
              </a:rPr>
              <a:t>Meer beweging – </a:t>
            </a:r>
            <a:r>
              <a:rPr lang="nl" sz="1200" dirty="0">
                <a:latin typeface="+mj-lt"/>
              </a:rPr>
              <a:t>Extra bewegingsblokken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290F8"/>
                </a:solidFill>
                <a:latin typeface="+mj-lt"/>
              </a:rPr>
              <a:t>Meer motoren – </a:t>
            </a:r>
            <a:r>
              <a:rPr lang="nl" sz="1200" dirty="0">
                <a:latin typeface="+mj-lt"/>
              </a:rPr>
              <a:t>Extra motorblokken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13B09B"/>
                </a:solidFill>
                <a:latin typeface="+mj-lt"/>
              </a:rPr>
              <a:t>Weer – </a:t>
            </a:r>
            <a:r>
              <a:rPr lang="nl" sz="1200" dirty="0">
                <a:latin typeface="+mj-lt"/>
              </a:rPr>
              <a:t>Toegang tot weersinformatie en voorspellingen</a:t>
            </a:r>
            <a:endParaRPr lang="en-US" sz="12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EAE9F"/>
                </a:solidFill>
                <a:latin typeface="+mj-lt"/>
              </a:rPr>
              <a:t>Muziek – </a:t>
            </a:r>
            <a:r>
              <a:rPr lang="nl" sz="1200" dirty="0">
                <a:latin typeface="+mj-lt"/>
              </a:rPr>
              <a:t>Speel muzieknoten en selecteer een instrument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1BCFE9"/>
                </a:solidFill>
                <a:latin typeface="+mj-lt"/>
              </a:rPr>
              <a:t>Meer sensoren </a:t>
            </a:r>
            <a:r>
              <a:rPr lang="nl" sz="1200" dirty="0">
                <a:latin typeface="+mj-lt"/>
              </a:rPr>
              <a:t>– Ruwe kleurwaarden, versnelling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0B050"/>
                </a:solidFill>
                <a:latin typeface="+mj-lt"/>
              </a:rPr>
              <a:t>Muziek </a:t>
            </a:r>
            <a:r>
              <a:rPr lang="nl" sz="1200" dirty="0">
                <a:latin typeface="+mj-lt"/>
              </a:rPr>
              <a:t>– Kies instrumenten en tempo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0B050"/>
                </a:solidFill>
                <a:latin typeface="+mj-lt"/>
              </a:rPr>
              <a:t>Lijngrafiek </a:t>
            </a:r>
            <a:r>
              <a:rPr lang="nl" sz="1200" dirty="0">
                <a:latin typeface="+mj-lt"/>
              </a:rPr>
              <a:t>- Datalogging</a:t>
            </a:r>
          </a:p>
          <a:p>
            <a:pPr>
              <a:lnSpc>
                <a:spcPct val="150000"/>
              </a:lnSpc>
            </a:pPr>
            <a:r>
              <a:rPr lang="nl" sz="1200" b="1" dirty="0">
                <a:solidFill>
                  <a:srgbClr val="00B050"/>
                </a:solidFill>
                <a:latin typeface="+mj-lt"/>
              </a:rPr>
              <a:t>Weergave</a:t>
            </a:r>
            <a:r>
              <a:rPr lang="nl" sz="1200" b="1" dirty="0">
                <a:latin typeface="+mj-lt"/>
              </a:rPr>
              <a:t> </a:t>
            </a:r>
            <a:r>
              <a:rPr lang="nl" sz="1200" dirty="0">
                <a:latin typeface="+mj-lt"/>
              </a:rPr>
              <a:t>– Afbeeldingen weergeven</a:t>
            </a:r>
          </a:p>
        </p:txBody>
      </p:sp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jack, design&#10;&#10;Description automatically generated">
            <a:extLst>
              <a:ext uri="{FF2B5EF4-FFF2-40B4-BE49-F238E27FC236}">
                <a16:creationId xmlns:a16="http://schemas.microsoft.com/office/drawing/2014/main" id="{9A011178-39B5-FEFE-5AA4-29730080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3" y="1273840"/>
            <a:ext cx="3771900" cy="2451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nl" sz="900"/>
              <a:t>Copyright © 2023 Prime Lessons (primelessons.org) CC-BY-NC-SA. (Laatst gewijzigd: 05/12/2023)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 err="1"/>
              <a:t>downloaden </a:t>
            </a:r>
            <a:r>
              <a:rPr lang="nl" dirty="0"/>
              <a:t>naar UW 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4288221" y="1235287"/>
            <a:ext cx="4686446" cy="298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Downloaden: het programma draait op de hub en kan op elk moment worden uitgevoerd, met of zonder uw pc</a:t>
            </a:r>
          </a:p>
          <a:p>
            <a:pPr marL="3060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Gebruik de rechterpijl om te selecteren naar welk slot u uw programma wilt downloaden (0-19).</a:t>
            </a: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Zodra de code op uw hub staat, kunt u de pijltjestoetsen op uw hub gebruiken om het juiste programmanummer te kiezen.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C9047-C019-2D26-8E13-27928A898E4A}"/>
              </a:ext>
            </a:extLst>
          </p:cNvPr>
          <p:cNvSpPr txBox="1"/>
          <p:nvPr/>
        </p:nvSpPr>
        <p:spPr>
          <a:xfrm>
            <a:off x="137160" y="4983416"/>
            <a:ext cx="878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FF0000"/>
                </a:solidFill>
              </a:rPr>
              <a:t>Opmerking: </a:t>
            </a:r>
            <a:r>
              <a:rPr lang="nl" i="1" dirty="0">
                <a:solidFill>
                  <a:srgbClr val="FF0000"/>
                </a:solidFill>
              </a:rPr>
              <a:t>FIRST </a:t>
            </a:r>
            <a:r>
              <a:rPr lang="nl" dirty="0">
                <a:solidFill>
                  <a:srgbClr val="FF0000"/>
                </a:solidFill>
              </a:rPr>
              <a:t>LEGO League-teams moeten code downloaden naar hun hub. Bij robotwedstrijden spelen ze hun code via de Hub. Er bestaat momenteel geen methode om code van de Hub te herstellen als u uw opgeslagen bestand op uw computer kwijtraakt. Sla vaak op en bewaar back-ups van de code.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EA293-E0FC-C6D6-4990-E414BECC2403}"/>
              </a:ext>
            </a:extLst>
          </p:cNvPr>
          <p:cNvSpPr/>
          <p:nvPr/>
        </p:nvSpPr>
        <p:spPr>
          <a:xfrm>
            <a:off x="3509620" y="2431902"/>
            <a:ext cx="561814" cy="488515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14FC-C0CF-329C-3FDD-6A3A42F9D79D}"/>
              </a:ext>
            </a:extLst>
          </p:cNvPr>
          <p:cNvSpPr/>
          <p:nvPr/>
        </p:nvSpPr>
        <p:spPr>
          <a:xfrm>
            <a:off x="3509620" y="3034497"/>
            <a:ext cx="561814" cy="488515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Verbinding maken met HUB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 fontScale="92500" lnSpcReduction="20000"/>
          </a:bodyPr>
          <a:lstStyle/>
          <a:p>
            <a:r>
              <a:rPr lang="nl" dirty="0"/>
              <a:t>Voor zowel SPIKE Prime als Robot Inventor maakt de software automatisch verbinding met de Hub als u een USB-kabel gebruikt</a:t>
            </a:r>
          </a:p>
          <a:p>
            <a:r>
              <a:rPr lang="nl" dirty="0"/>
              <a:t>Om via Bluetooth verbinding te maken, klikt u op het verbindingspictogram in de software. (het kleine Hub-pictogram)</a:t>
            </a:r>
          </a:p>
          <a:p>
            <a:r>
              <a:rPr lang="nl" dirty="0"/>
              <a:t>Schakel Bluetooth in door op de Bluetooth-knop op de Hub te drukken.</a:t>
            </a:r>
          </a:p>
          <a:p>
            <a:r>
              <a:rPr lang="nl" dirty="0"/>
              <a:t>Uw Hub verschijnt in de lijst onderaan. Selecteer uw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FBFD20-8788-404A-A81F-1B7603AF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3" y="2732173"/>
            <a:ext cx="34671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2D49D-4D76-A543-A4B2-8892E9DD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3" y="1498316"/>
            <a:ext cx="977900" cy="101600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AFD25-FCAF-AA45-9922-243C242F8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96" t="15052" r="32111"/>
          <a:stretch/>
        </p:blipFill>
        <p:spPr>
          <a:xfrm>
            <a:off x="1569673" y="3840510"/>
            <a:ext cx="1295374" cy="204321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4ADA368-6BFC-0946-9E1C-9D6F50AEB256}"/>
              </a:ext>
            </a:extLst>
          </p:cNvPr>
          <p:cNvSpPr/>
          <p:nvPr/>
        </p:nvSpPr>
        <p:spPr>
          <a:xfrm>
            <a:off x="2364853" y="4094592"/>
            <a:ext cx="317696" cy="317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CA319-E4A4-8C4C-8E73-F017A930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94" y="4034815"/>
            <a:ext cx="3310570" cy="1453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F03B5-40DE-ADFE-696B-7BEA9EFD2F5B}"/>
              </a:ext>
            </a:extLst>
          </p:cNvPr>
          <p:cNvSpPr txBox="1"/>
          <p:nvPr/>
        </p:nvSpPr>
        <p:spPr>
          <a:xfrm>
            <a:off x="162734" y="5702388"/>
            <a:ext cx="889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FF0000"/>
                </a:solidFill>
              </a:rPr>
              <a:t>Let op: </a:t>
            </a:r>
            <a:r>
              <a:rPr lang="nl" i="1" dirty="0">
                <a:solidFill>
                  <a:srgbClr val="FF0000"/>
                </a:solidFill>
              </a:rPr>
              <a:t>FIRST </a:t>
            </a:r>
            <a:r>
              <a:rPr lang="nl" dirty="0">
                <a:solidFill>
                  <a:srgbClr val="FF0000"/>
                </a:solidFill>
              </a:rPr>
              <a:t>LEGO League Teams wordt gevraagd om geen Bluetooth te gebruiken in wedstrijdruimtes. Neem een USB-kabel mee naar evenementen om uw code te wijzigen.</a:t>
            </a:r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/>
          <a:lstStyle/>
          <a:p>
            <a:r>
              <a:rPr lang="nl-NL"/>
              <a:t>HOE DEZE LESSEN TE</a:t>
            </a:r>
            <a:br>
              <a:rPr lang="nl-NL"/>
            </a:br>
            <a:r>
              <a:rPr lang="nl-NL"/>
              <a:t>GEBRUIKEN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>
                <a:solidFill>
                  <a:schemeClr val="tx1"/>
                </a:solidFill>
              </a:rPr>
              <a:t>door </a:t>
            </a:r>
            <a:r>
              <a:rPr lang="nl-NL" dirty="0" err="1">
                <a:solidFill>
                  <a:schemeClr val="tx1"/>
                </a:solidFill>
              </a:rPr>
              <a:t>sanjay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Arvind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Seshan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Lesdoelstellingen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nl" dirty="0"/>
              <a:t>Ontdek hoe de SPIKE Prime en Robot Inventor Hub werken</a:t>
            </a:r>
          </a:p>
          <a:p>
            <a:r>
              <a:rPr lang="nl" dirty="0"/>
              <a:t>Leer meer over de belangrijkste componenten van de SPIKE Prime- en Robot Inventor-software</a:t>
            </a:r>
          </a:p>
          <a:p>
            <a:r>
              <a:rPr lang="nl" dirty="0"/>
              <a:t>Leer hoe u uw Hub kunt aansluiten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2CEFC7-B40F-C44C-BEC2-F2166FC26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6" r="25537"/>
          <a:stretch/>
        </p:blipFill>
        <p:spPr>
          <a:xfrm>
            <a:off x="4958994" y="1042338"/>
            <a:ext cx="3369460" cy="515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De Hub-knoppen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" dirty="0"/>
              <a:t>Zet Hub in Bluetooth-koppelingsmodus</a:t>
            </a:r>
          </a:p>
          <a:p>
            <a:pPr marL="514350" indent="-514350">
              <a:buFont typeface="+mj-lt"/>
              <a:buAutoNum type="arabicPeriod"/>
            </a:pPr>
            <a:r>
              <a:rPr lang="nl" dirty="0"/>
              <a:t>Linkerknop voor programmanavigatie in het startmenu</a:t>
            </a:r>
          </a:p>
          <a:p>
            <a:pPr marL="514350" indent="-514350">
              <a:buFont typeface="+mj-lt"/>
              <a:buAutoNum type="arabicPeriod"/>
            </a:pPr>
            <a:r>
              <a:rPr lang="nl" dirty="0"/>
              <a:t>Selecteer een programma of verlaat het programma tijdens het uitvoeren. Houd 5 seconden ingedrukt om uit te schakelen. Schakelt Hub in.</a:t>
            </a:r>
          </a:p>
          <a:p>
            <a:pPr marL="514350" indent="-514350">
              <a:buFont typeface="+mj-lt"/>
              <a:buAutoNum type="arabicPeriod"/>
            </a:pPr>
            <a:r>
              <a:rPr lang="nl" dirty="0"/>
              <a:t>Rechterknop voor programmanavigatie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32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32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Het Hub-scherm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5x5 LED pixelmatrix kan worden gebruikt om ontwerpen te maken, maar ook om programma's te kiezen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Gebruik de pijlen en de middelste knop om door programma's te navigeren/te starten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U kunt maximaal 20 programma's hebben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74338-FA49-9B47-A5A2-0CD39BFE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07" y="3496009"/>
            <a:ext cx="2093917" cy="22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Poorten, motoren en sensoren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256546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De hub heeft 6 ingebouwde poorten (AF)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Elke poort kan voor elke motor of sensor worden gebruikt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De belangrijkste SPIKE Prime-set wordt geleverd met 1 grote motor en 2 middelgrote motoren, 1 krachtsensor, 1 afstandssensor, 1 kleurensensor en een ingebouwde 6-assige IMU (3-assige accelerometer + 3-assige gyro)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" dirty="0"/>
              <a:t>De Robot Inventor-set wordt geleverd met 4 mediummotoren, 1 afstandssensor, 1 kleurensensor en een ingebouwde 6-assige IMU (3-assige accelerometer + 3-assige gyro)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54686-E457-174A-B149-3E437057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58" y="3518517"/>
            <a:ext cx="4062011" cy="3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13B07-DC60-AA4B-9423-D0415D5F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00" y="3601590"/>
            <a:ext cx="3894601" cy="29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D8FCF39-EEE3-962F-932D-825171CE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52" y="1340596"/>
            <a:ext cx="3754443" cy="3135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68" y="292975"/>
            <a:ext cx="8746864" cy="752706"/>
          </a:xfrm>
        </p:spPr>
        <p:txBody>
          <a:bodyPr/>
          <a:lstStyle/>
          <a:p>
            <a:r>
              <a:rPr lang="nl" dirty="0"/>
              <a:t>HOMEMENU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2992610" y="5842738"/>
            <a:ext cx="188193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Bouwinstructies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14765-ED99-7E47-B4C8-9E76F878B8E2}"/>
              </a:ext>
            </a:extLst>
          </p:cNvPr>
          <p:cNvSpPr txBox="1"/>
          <p:nvPr/>
        </p:nvSpPr>
        <p:spPr>
          <a:xfrm>
            <a:off x="7316886" y="4845766"/>
            <a:ext cx="1673705" cy="307777"/>
          </a:xfrm>
          <a:prstGeom prst="rect">
            <a:avLst/>
          </a:prstGeom>
          <a:solidFill>
            <a:srgbClr val="0EAE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" sz="1400" dirty="0"/>
              <a:t>Gratis codeergebied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BCD76A-E0F7-F747-966F-95B3A6FB7197}"/>
              </a:ext>
            </a:extLst>
          </p:cNvPr>
          <p:cNvCxnSpPr>
            <a:cxnSpLocks/>
          </p:cNvCxnSpPr>
          <p:nvPr/>
        </p:nvCxnSpPr>
        <p:spPr>
          <a:xfrm flipV="1">
            <a:off x="8236372" y="4507460"/>
            <a:ext cx="0" cy="293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C7C804E-E5EC-724F-A97E-823F7CABC9BE}"/>
              </a:ext>
            </a:extLst>
          </p:cNvPr>
          <p:cNvSpPr txBox="1"/>
          <p:nvPr/>
        </p:nvSpPr>
        <p:spPr>
          <a:xfrm>
            <a:off x="6669212" y="5261605"/>
            <a:ext cx="2337624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Open opgeslagen project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25F7E3-FB92-2847-A85D-09094BDB8B51}"/>
              </a:ext>
            </a:extLst>
          </p:cNvPr>
          <p:cNvSpPr txBox="1"/>
          <p:nvPr/>
        </p:nvSpPr>
        <p:spPr>
          <a:xfrm>
            <a:off x="7316887" y="661910"/>
            <a:ext cx="1432262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Help-menu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78ED40-B244-1040-91B1-B0C92ED297A5}"/>
              </a:ext>
            </a:extLst>
          </p:cNvPr>
          <p:cNvCxnSpPr>
            <a:cxnSpLocks/>
          </p:cNvCxnSpPr>
          <p:nvPr/>
        </p:nvCxnSpPr>
        <p:spPr>
          <a:xfrm flipV="1">
            <a:off x="7280422" y="4492261"/>
            <a:ext cx="0" cy="706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E9A8D3-C691-FE48-B5BE-9650F4000BD4}"/>
              </a:ext>
            </a:extLst>
          </p:cNvPr>
          <p:cNvCxnSpPr>
            <a:cxnSpLocks/>
          </p:cNvCxnSpPr>
          <p:nvPr/>
        </p:nvCxnSpPr>
        <p:spPr>
          <a:xfrm>
            <a:off x="8650054" y="1020629"/>
            <a:ext cx="0" cy="369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9F25A9-5B12-3443-A4FE-049A20050E76}"/>
              </a:ext>
            </a:extLst>
          </p:cNvPr>
          <p:cNvSpPr txBox="1"/>
          <p:nvPr/>
        </p:nvSpPr>
        <p:spPr>
          <a:xfrm>
            <a:off x="7316887" y="153178"/>
            <a:ext cx="1673704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Bouwinstructies</a:t>
            </a:r>
          </a:p>
        </p:txBody>
      </p:sp>
      <p:pic>
        <p:nvPicPr>
          <p:cNvPr id="9" name="Picture 8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AC7DE983-C910-31B3-0578-C1D6C1B4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5" y="1381078"/>
            <a:ext cx="4914272" cy="4120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386687" y="5814448"/>
            <a:ext cx="2306470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Eenheden toevoegen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 flipV="1">
            <a:off x="1534484" y="5319487"/>
            <a:ext cx="0" cy="4418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0CC77-5E79-1D8B-D5A1-4A07E4432541}"/>
              </a:ext>
            </a:extLst>
          </p:cNvPr>
          <p:cNvCxnSpPr>
            <a:cxnSpLocks/>
          </p:cNvCxnSpPr>
          <p:nvPr/>
        </p:nvCxnSpPr>
        <p:spPr>
          <a:xfrm flipV="1">
            <a:off x="3941973" y="5372588"/>
            <a:ext cx="0" cy="4418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66317C-D5C3-964F-92CF-E2ABA278E96E}"/>
              </a:ext>
            </a:extLst>
          </p:cNvPr>
          <p:cNvSpPr txBox="1"/>
          <p:nvPr/>
        </p:nvSpPr>
        <p:spPr>
          <a:xfrm>
            <a:off x="145455" y="4495538"/>
            <a:ext cx="134167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Help-menu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B0816-5DFC-2B49-A4AB-EA851559E9D1}"/>
              </a:ext>
            </a:extLst>
          </p:cNvPr>
          <p:cNvCxnSpPr>
            <a:cxnSpLocks/>
          </p:cNvCxnSpPr>
          <p:nvPr/>
        </p:nvCxnSpPr>
        <p:spPr>
          <a:xfrm flipH="1">
            <a:off x="352099" y="4845718"/>
            <a:ext cx="417451" cy="184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1534483" y="3457039"/>
            <a:ext cx="2498889" cy="338554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Nieuwe en recente projecten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H="1">
            <a:off x="1123776" y="3693337"/>
            <a:ext cx="41070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7F8DC-6677-79D5-77EC-A6C426AE864F}"/>
              </a:ext>
            </a:extLst>
          </p:cNvPr>
          <p:cNvCxnSpPr>
            <a:cxnSpLocks/>
          </p:cNvCxnSpPr>
          <p:nvPr/>
        </p:nvCxnSpPr>
        <p:spPr>
          <a:xfrm>
            <a:off x="8840032" y="466680"/>
            <a:ext cx="0" cy="9236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62BBE10-E1A8-5E0A-AAE7-BE071A0E4FE3}"/>
              </a:ext>
            </a:extLst>
          </p:cNvPr>
          <p:cNvSpPr txBox="1"/>
          <p:nvPr/>
        </p:nvSpPr>
        <p:spPr>
          <a:xfrm>
            <a:off x="5999973" y="5696692"/>
            <a:ext cx="2990618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Bonusmodellen uit de community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18B928-E95D-F51C-8828-9D018AF7CD08}"/>
              </a:ext>
            </a:extLst>
          </p:cNvPr>
          <p:cNvCxnSpPr>
            <a:cxnSpLocks/>
          </p:cNvCxnSpPr>
          <p:nvPr/>
        </p:nvCxnSpPr>
        <p:spPr>
          <a:xfrm flipV="1">
            <a:off x="6618630" y="4554691"/>
            <a:ext cx="0" cy="1045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263FBCC-37F1-5571-6138-5E4B9E2D6907}"/>
              </a:ext>
            </a:extLst>
          </p:cNvPr>
          <p:cNvSpPr txBox="1"/>
          <p:nvPr/>
        </p:nvSpPr>
        <p:spPr>
          <a:xfrm>
            <a:off x="825961" y="1898702"/>
            <a:ext cx="1944533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600" dirty="0"/>
              <a:t>6  handleidingen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AB54D6-BCDD-3454-BDCB-57DE97F9B84D}"/>
              </a:ext>
            </a:extLst>
          </p:cNvPr>
          <p:cNvCxnSpPr>
            <a:cxnSpLocks/>
          </p:cNvCxnSpPr>
          <p:nvPr/>
        </p:nvCxnSpPr>
        <p:spPr>
          <a:xfrm flipH="1">
            <a:off x="352099" y="2131633"/>
            <a:ext cx="41745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E4672A-C35F-F7F8-30E2-CF3C55D2DE90}"/>
              </a:ext>
            </a:extLst>
          </p:cNvPr>
          <p:cNvCxnSpPr>
            <a:cxnSpLocks/>
          </p:cNvCxnSpPr>
          <p:nvPr/>
        </p:nvCxnSpPr>
        <p:spPr>
          <a:xfrm>
            <a:off x="921950" y="2284033"/>
            <a:ext cx="0" cy="6243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NIEUWE INHOUD TOEVOEGEN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3" y="2670652"/>
            <a:ext cx="4257048" cy="3299842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4629822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In SPIKE Prime kun je nieuwe eenheden downloaden</a:t>
            </a:r>
          </a:p>
          <a:p>
            <a:r>
              <a:rPr lang="nl" dirty="0"/>
              <a:t>Het </a:t>
            </a:r>
            <a:r>
              <a:rPr lang="nl" i="1" dirty="0"/>
              <a:t>FIRST </a:t>
            </a:r>
            <a:r>
              <a:rPr lang="nl" dirty="0"/>
              <a:t>LEGO League-curriculum heet 'Competition Ready'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990C9CA-3718-2B4E-8FFB-6A102A087780}"/>
              </a:ext>
            </a:extLst>
          </p:cNvPr>
          <p:cNvSpPr txBox="1">
            <a:spLocks/>
          </p:cNvSpPr>
          <p:nvPr/>
        </p:nvSpPr>
        <p:spPr>
          <a:xfrm>
            <a:off x="4958994" y="1208164"/>
            <a:ext cx="3630503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In Robot Inventor download je nieuwe verdere activiteiten voor de hoofdmodellen of klik je op het tabblad Community in het hoofdscherm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19EE-6046-A246-9B7C-7C9F6571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89" y="2917461"/>
            <a:ext cx="3978630" cy="2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32EBFABD-3D88-A4B8-F12C-3825276D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5" y="1106910"/>
            <a:ext cx="5938326" cy="4875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SPIKE PRIME: Canvas Essentials programmeren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1898016" y="782606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Geopend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3396098" y="1488633"/>
            <a:ext cx="1797739" cy="10156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Projecteigenschappen Hernoem project of verplaats bestand naar een nieuwe locatie (dwz Opslaan als)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180527" y="81679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Terug naar huis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6567807" y="1127179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Nieuw project</a:t>
            </a: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</p:cNvCxnSpPr>
          <p:nvPr/>
        </p:nvCxnSpPr>
        <p:spPr>
          <a:xfrm rot="10800000">
            <a:off x="1598359" y="1306046"/>
            <a:ext cx="1797739" cy="5507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22255" y="5649152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708797" y="6030032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Extensies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56331" y="5839931"/>
            <a:ext cx="252466" cy="328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53443" y="1136623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1972375" y="1169718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1519917" y="1158589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5963486" y="1158055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 flipH="1">
            <a:off x="6265248" y="1249446"/>
            <a:ext cx="2580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2727566" y="4377781"/>
            <a:ext cx="1985461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dirty="0">
                <a:solidFill>
                  <a:schemeClr val="bg1"/>
                </a:solidFill>
              </a:rPr>
              <a:t>Programmeerdoek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A91A42-43E2-2E42-B11A-35B34C98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13" y="2385617"/>
            <a:ext cx="2487286" cy="193189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E0CAD0-3E59-ED4C-988F-E9E5363AC0D2}"/>
              </a:ext>
            </a:extLst>
          </p:cNvPr>
          <p:cNvSpPr txBox="1"/>
          <p:nvPr/>
        </p:nvSpPr>
        <p:spPr>
          <a:xfrm>
            <a:off x="6392485" y="1850770"/>
            <a:ext cx="2487286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Maak verbinding met Hub en krijg toegang tot Hub Dashboard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1D3153-C05A-F349-BEE3-44437D0C78B9}"/>
              </a:ext>
            </a:extLst>
          </p:cNvPr>
          <p:cNvSpPr/>
          <p:nvPr/>
        </p:nvSpPr>
        <p:spPr>
          <a:xfrm>
            <a:off x="2130833" y="1404869"/>
            <a:ext cx="337395" cy="3379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51">
            <a:extLst>
              <a:ext uri="{FF2B5EF4-FFF2-40B4-BE49-F238E27FC236}">
                <a16:creationId xmlns:a16="http://schemas.microsoft.com/office/drawing/2014/main" id="{1F8CCE7E-FB10-3040-B6D1-4C2341085392}"/>
              </a:ext>
            </a:extLst>
          </p:cNvPr>
          <p:cNvCxnSpPr>
            <a:cxnSpLocks/>
            <a:stCxn id="23" idx="1"/>
            <a:endCxn id="26" idx="2"/>
          </p:cNvCxnSpPr>
          <p:nvPr/>
        </p:nvCxnSpPr>
        <p:spPr>
          <a:xfrm rot="10800000">
            <a:off x="2299531" y="1742869"/>
            <a:ext cx="4110882" cy="160869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5863E-9CEE-824B-AE77-FA36FCC7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5" y="1173562"/>
            <a:ext cx="6199232" cy="509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ROBOT UITVINDER: </a:t>
            </a:r>
            <a:r>
              <a:rPr lang="nl"/>
              <a:t>Canvas Essentials programmeren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"/>
              <a:t>Copyright © 2023 Prime Lessons (primelessons.org) CC-BY-NC-SA. (Laatst gewijzigd: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035045" y="4440536"/>
            <a:ext cx="352744" cy="1703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6705794" y="4302036"/>
            <a:ext cx="1681995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Programma's downloaden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6667022" y="1394518"/>
            <a:ext cx="2255102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Maak verbinding met Hub</a:t>
            </a:r>
          </a:p>
          <a:p>
            <a:pPr algn="ctr"/>
            <a:r>
              <a:rPr lang="nl" sz="1200" dirty="0">
                <a:solidFill>
                  <a:schemeClr val="bg1"/>
                </a:solidFill>
              </a:rPr>
              <a:t>Toegang tot Hub-dashboard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50943" y="5966860"/>
            <a:ext cx="368583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2389884" y="5933834"/>
            <a:ext cx="889562" cy="276999"/>
          </a:xfrm>
          <a:prstGeom prst="rect">
            <a:avLst/>
          </a:prstGeom>
          <a:solidFill>
            <a:srgbClr val="0EAE9F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Extensies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</p:cNvCxnSpPr>
          <p:nvPr/>
        </p:nvCxnSpPr>
        <p:spPr>
          <a:xfrm flipH="1">
            <a:off x="661818" y="6072334"/>
            <a:ext cx="17280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36484" y="1163876"/>
            <a:ext cx="337395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6164980" y="1459329"/>
            <a:ext cx="291622" cy="332045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3532345" y="3397552"/>
            <a:ext cx="1997623" cy="369332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dirty="0">
                <a:solidFill>
                  <a:schemeClr val="bg1"/>
                </a:solidFill>
              </a:rPr>
              <a:t>Programmeerdoek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E9020-2EB8-5642-B83B-58F6BC1041C1}"/>
              </a:ext>
            </a:extLst>
          </p:cNvPr>
          <p:cNvSpPr txBox="1"/>
          <p:nvPr/>
        </p:nvSpPr>
        <p:spPr>
          <a:xfrm>
            <a:off x="2979021" y="1224310"/>
            <a:ext cx="1268937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Geopend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5F363-4043-7943-AAF1-A29974F05D57}"/>
              </a:ext>
            </a:extLst>
          </p:cNvPr>
          <p:cNvSpPr txBox="1"/>
          <p:nvPr/>
        </p:nvSpPr>
        <p:spPr>
          <a:xfrm>
            <a:off x="3150019" y="2797260"/>
            <a:ext cx="2379949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l" sz="1200" dirty="0">
                <a:solidFill>
                  <a:schemeClr val="bg1"/>
                </a:solidFill>
              </a:rPr>
              <a:t>Projecteigenschappen Hernoem project of sla op als</a:t>
            </a:r>
          </a:p>
        </p:txBody>
      </p:sp>
      <p:cxnSp>
        <p:nvCxnSpPr>
          <p:cNvPr id="24" name="Elbow Connector 51">
            <a:extLst>
              <a:ext uri="{FF2B5EF4-FFF2-40B4-BE49-F238E27FC236}">
                <a16:creationId xmlns:a16="http://schemas.microsoft.com/office/drawing/2014/main" id="{57307715-EB4B-644E-9D4F-976F2879307E}"/>
              </a:ext>
            </a:extLst>
          </p:cNvPr>
          <p:cNvCxnSpPr>
            <a:cxnSpLocks/>
          </p:cNvCxnSpPr>
          <p:nvPr/>
        </p:nvCxnSpPr>
        <p:spPr>
          <a:xfrm rot="10800000">
            <a:off x="963889" y="1552057"/>
            <a:ext cx="2187086" cy="1484834"/>
          </a:xfrm>
          <a:prstGeom prst="bentConnector3">
            <a:avLst>
              <a:gd name="adj1" fmla="val 83899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BAFD3-810F-BE4C-96FD-6AE98887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81" y="1914871"/>
            <a:ext cx="2240643" cy="16841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30CC2C-81FC-404C-98FA-7F4DF0D06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5" b="19469"/>
          <a:stretch/>
        </p:blipFill>
        <p:spPr>
          <a:xfrm>
            <a:off x="6705794" y="4623097"/>
            <a:ext cx="1681995" cy="163717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AA7BE71-9BCE-CA45-9AF8-A2191A6B2DB6}"/>
              </a:ext>
            </a:extLst>
          </p:cNvPr>
          <p:cNvSpPr/>
          <p:nvPr/>
        </p:nvSpPr>
        <p:spPr>
          <a:xfrm>
            <a:off x="5244743" y="5814112"/>
            <a:ext cx="368583" cy="45376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45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1126</TotalTime>
  <Words>1293</Words>
  <Application>Microsoft Office PowerPoint</Application>
  <PresentationFormat>On-screen Show (4:3)</PresentationFormat>
  <Paragraphs>161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Inleiding tot SPIKE PRIME/ROBOT INVENTOR HUB en software</vt:lpstr>
      <vt:lpstr>Lesdoelstellingen</vt:lpstr>
      <vt:lpstr>De Hub-knoppen</vt:lpstr>
      <vt:lpstr>Het Hub-scherm</vt:lpstr>
      <vt:lpstr>Poorten, motoren en sensoren</vt:lpstr>
      <vt:lpstr>HOMEMENU</vt:lpstr>
      <vt:lpstr>NIEUWE INHOUD TOEVOEGEN</vt:lpstr>
      <vt:lpstr>SPIKE PRIME: Canvas Essentials programmeren</vt:lpstr>
      <vt:lpstr>ROBOT UITVINDER: Canvas Essentials programmeren</vt:lpstr>
      <vt:lpstr>UITBREIDINGEN: MEER BLOKKEN TOEVOEGEN</vt:lpstr>
      <vt:lpstr>Programmeerdoek</vt:lpstr>
      <vt:lpstr>HUB-DASHBOARD</vt:lpstr>
      <vt:lpstr>BLOKPALETOVERZICHT VOOR SPIKE PRIME &amp; ROBOT INVENTOR</vt:lpstr>
      <vt:lpstr>downloaden naar UW HUB</vt:lpstr>
      <vt:lpstr>Verbinding maken met HUB</vt:lpstr>
      <vt:lpstr>HOE DEZE LESSEN TE GEBRUIKEN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roy</cp:lastModifiedBy>
  <cp:revision>129</cp:revision>
  <dcterms:created xsi:type="dcterms:W3CDTF">2016-07-04T02:35:12Z</dcterms:created>
  <dcterms:modified xsi:type="dcterms:W3CDTF">2023-09-27T10:58:29Z</dcterms:modified>
</cp:coreProperties>
</file>